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7" r:id="rId2"/>
    <p:sldId id="260" r:id="rId3"/>
    <p:sldId id="284" r:id="rId4"/>
    <p:sldId id="261" r:id="rId5"/>
    <p:sldId id="263" r:id="rId6"/>
    <p:sldId id="264" r:id="rId7"/>
    <p:sldId id="268" r:id="rId8"/>
    <p:sldId id="267" r:id="rId9"/>
    <p:sldId id="266" r:id="rId10"/>
    <p:sldId id="269" r:id="rId11"/>
    <p:sldId id="270" r:id="rId12"/>
    <p:sldId id="271" r:id="rId13"/>
    <p:sldId id="272" r:id="rId14"/>
    <p:sldId id="273" r:id="rId15"/>
    <p:sldId id="274" r:id="rId16"/>
    <p:sldId id="285" r:id="rId17"/>
    <p:sldId id="276" r:id="rId18"/>
    <p:sldId id="277" r:id="rId19"/>
    <p:sldId id="278" r:id="rId20"/>
    <p:sldId id="279" r:id="rId21"/>
    <p:sldId id="280" r:id="rId22"/>
    <p:sldId id="286" r:id="rId23"/>
    <p:sldId id="281" r:id="rId24"/>
    <p:sldId id="282" r:id="rId25"/>
    <p:sldId id="283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216" y="1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jpeg>
</file>

<file path=ppt/media/image41.png>
</file>

<file path=ppt/media/image42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44799-5868-49D2-AD82-4644A8112B37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350278-5EA0-41B6-BB7A-A3859CF587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327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/>
            <a:r>
              <a:rPr lang="en-GB" smtClean="0"/>
              <a:t>Few words about my self:</a:t>
            </a:r>
          </a:p>
          <a:p>
            <a:pPr algn="l" rtl="0"/>
            <a:r>
              <a:rPr lang="en-GB" smtClean="0"/>
              <a:t>Physicist; EXSS; IC research fellow.</a:t>
            </a:r>
          </a:p>
          <a:p>
            <a:pPr algn="l" rtl="0"/>
            <a:r>
              <a:rPr lang="en-GB" smtClean="0"/>
              <a:t>Arduin since 2013</a:t>
            </a:r>
          </a:p>
          <a:p>
            <a:pPr algn="l" rtl="0"/>
            <a:r>
              <a:rPr lang="en-GB" smtClean="0"/>
              <a:t>Arduino workshop</a:t>
            </a:r>
          </a:p>
          <a:p>
            <a:pPr algn="l" rtl="0"/>
            <a:r>
              <a:rPr lang="en-GB" smtClean="0"/>
              <a:t>Succesful – pulm treee project; </a:t>
            </a:r>
          </a:p>
          <a:p>
            <a:pPr rtl="0"/>
            <a:endParaRPr lang="en-GB" smtClean="0"/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08657CBA-861C-46BD-8673-3C0DDA435B09}" type="slidenum">
              <a:rPr lang="he-IL" smtClean="0"/>
              <a:pPr/>
              <a:t>1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683271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E9960A4-9B1C-4DD2-B20F-DE858D2F2C55}" type="slidenum">
              <a:rPr lang="he-IL" smtClean="0"/>
              <a:pPr/>
              <a:t>3</a:t>
            </a:fld>
            <a:endParaRPr lang="en-US" smtClean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6493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350278-5EA0-41B6-BB7A-A3859CF5872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669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8B0DD3B0-57C9-499D-90FE-DE432BFE880D}" type="slidenum">
              <a:rPr lang="he-IL" smtClean="0"/>
              <a:pPr/>
              <a:t>13</a:t>
            </a:fld>
            <a:endParaRPr lang="en-US" smtClean="0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77974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A10E4CD5-3697-47DC-A56A-E44C50C38C54}" type="slidenum">
              <a:rPr lang="he-IL" smtClean="0"/>
              <a:pPr/>
              <a:t>14</a:t>
            </a:fld>
            <a:endParaRPr lang="en-US" smtClean="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11276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C5DA6F08-1A01-488C-885A-C7C14254666C}" type="slidenum">
              <a:rPr lang="he-IL" smtClean="0"/>
              <a:pPr/>
              <a:t>15</a:t>
            </a:fld>
            <a:endParaRPr lang="en-US" smtClean="0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66846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68EE6489-90E1-4477-85DE-A7C6A585607B}" type="slidenum">
              <a:rPr lang="he-IL" smtClean="0"/>
              <a:pPr/>
              <a:t>18</a:t>
            </a:fld>
            <a:endParaRPr lang="en-US" smtClean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r>
              <a:rPr lang="en-US" smtClean="0"/>
              <a:t>Microcontroller: avaliable components</a:t>
            </a:r>
          </a:p>
          <a:p>
            <a:pPr algn="l" rtl="0"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247303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8102EB6C-57B5-475B-AE70-8947F8047E13}" type="slidenum">
              <a:rPr lang="he-IL" smtClean="0"/>
              <a:pPr/>
              <a:t>19</a:t>
            </a:fld>
            <a:endParaRPr lang="en-US" smtClean="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r>
              <a:rPr lang="en-US" smtClean="0"/>
              <a:t>Microcontroller: avaliable components</a:t>
            </a:r>
          </a:p>
          <a:p>
            <a:pPr algn="l" rtl="0"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672104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0210AB1C-6C81-4927-810C-E53D93610A91}" type="slidenum">
              <a:rPr lang="he-IL" smtClean="0"/>
              <a:pPr/>
              <a:t>20</a:t>
            </a:fld>
            <a:endParaRPr lang="en-US" smtClean="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r>
              <a:rPr lang="en-US" smtClean="0"/>
              <a:t>Microcontroller: available components</a:t>
            </a:r>
          </a:p>
          <a:p>
            <a:pPr algn="l" rtl="0"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719979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784" y="44451"/>
            <a:ext cx="1691216" cy="12684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784" y="44451"/>
            <a:ext cx="1691216" cy="12684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784" y="44451"/>
            <a:ext cx="1691216" cy="12684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784" y="44451"/>
            <a:ext cx="1691216" cy="12684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784" y="44451"/>
            <a:ext cx="1691216" cy="12684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C189C-DABB-4F6C-A09B-62D5553FEE51}" type="datetimeFigureOut">
              <a:rPr lang="en-GB" smtClean="0"/>
              <a:t>27/02/2017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FF12F-DF05-43C3-B7FE-74728F950E5B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site/measuringstuff/the-arduino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3.jpeg"/><Relationship Id="rId7" Type="http://schemas.openxmlformats.org/officeDocument/2006/relationships/image" Target="../media/image2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Relationship Id="rId9" Type="http://schemas.openxmlformats.org/officeDocument/2006/relationships/image" Target="../media/image3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peg"/><Relationship Id="rId5" Type="http://schemas.openxmlformats.org/officeDocument/2006/relationships/image" Target="../media/image3.jpeg"/><Relationship Id="rId4" Type="http://schemas.openxmlformats.org/officeDocument/2006/relationships/image" Target="../media/image3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www.arduino.cc/en/Main/Products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jpeg"/><Relationship Id="rId5" Type="http://schemas.openxmlformats.org/officeDocument/2006/relationships/image" Target="../media/image41.png"/><Relationship Id="rId4" Type="http://schemas.openxmlformats.org/officeDocument/2006/relationships/image" Target="../media/image40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actarusproject.wordpress.com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botshop.com/blog/en/carlitos-projects-speech-controlled-arduino-robot-3684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arduino.cc/2013/06/24/monitoring-falcons-with-intelligent-nests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 eaLnBrk="1" hangingPunct="1">
              <a:buFont typeface="Arial" charset="0"/>
              <a:buNone/>
            </a:pPr>
            <a:r>
              <a:rPr lang="en-GB" sz="3600" b="1" dirty="0" smtClean="0">
                <a:solidFill>
                  <a:srgbClr val="FF0000"/>
                </a:solidFill>
                <a:cs typeface="Arial" charset="0"/>
              </a:rPr>
              <a:t>Imperial college design collective </a:t>
            </a:r>
          </a:p>
          <a:p>
            <a:pPr algn="ctr" eaLnBrk="1" hangingPunct="1">
              <a:buFont typeface="Arial" charset="0"/>
              <a:buNone/>
            </a:pPr>
            <a:r>
              <a:rPr lang="en-GB" sz="3600" b="1" dirty="0" smtClean="0">
                <a:solidFill>
                  <a:srgbClr val="FF0000"/>
                </a:solidFill>
                <a:cs typeface="Arial" charset="0"/>
              </a:rPr>
              <a:t>Arduino (</a:t>
            </a:r>
            <a:r>
              <a:rPr lang="en-GB" sz="3600" b="1" dirty="0" err="1" smtClean="0">
                <a:solidFill>
                  <a:srgbClr val="FF0000"/>
                </a:solidFill>
                <a:cs typeface="Arial" charset="0"/>
              </a:rPr>
              <a:t>Genuino</a:t>
            </a:r>
            <a:r>
              <a:rPr lang="en-GB" sz="3600" b="1" dirty="0" smtClean="0">
                <a:solidFill>
                  <a:srgbClr val="FF0000"/>
                </a:solidFill>
                <a:cs typeface="Arial" charset="0"/>
              </a:rPr>
              <a:t>) workshop</a:t>
            </a:r>
          </a:p>
          <a:p>
            <a:pPr algn="ctr" eaLnBrk="1" hangingPunct="1">
              <a:buFont typeface="Arial" charset="0"/>
              <a:buNone/>
            </a:pPr>
            <a:endParaRPr lang="en-GB" sz="3600" b="1" dirty="0" smtClean="0">
              <a:solidFill>
                <a:srgbClr val="FF0000"/>
              </a:solidFill>
              <a:cs typeface="Arial" charset="0"/>
            </a:endParaRPr>
          </a:p>
          <a:p>
            <a:pPr algn="ctr" eaLnBrk="1" hangingPunct="1">
              <a:buFont typeface="Arial" charset="0"/>
              <a:buNone/>
            </a:pPr>
            <a:r>
              <a:rPr lang="en-GB" sz="2400" b="1" dirty="0" smtClean="0">
                <a:solidFill>
                  <a:srgbClr val="FF0000"/>
                </a:solidFill>
                <a:cs typeface="Arial" charset="0"/>
              </a:rPr>
              <a:t>27-2-2017; 7-3-2017</a:t>
            </a:r>
          </a:p>
          <a:p>
            <a:pPr algn="ctr" eaLnBrk="1" hangingPunct="1">
              <a:buFont typeface="Arial" charset="0"/>
              <a:buNone/>
            </a:pPr>
            <a:r>
              <a:rPr lang="en-GB" sz="2400" b="1" dirty="0" smtClean="0">
                <a:solidFill>
                  <a:srgbClr val="FF0000"/>
                </a:solidFill>
                <a:cs typeface="Arial" charset="0"/>
              </a:rPr>
              <a:t>18:00-20:30</a:t>
            </a:r>
          </a:p>
          <a:p>
            <a:pPr algn="ctr" eaLnBrk="1" hangingPunct="1">
              <a:buFont typeface="Arial" charset="0"/>
              <a:buNone/>
            </a:pPr>
            <a:endParaRPr lang="en-GB" sz="3600" b="1" dirty="0" smtClean="0">
              <a:solidFill>
                <a:srgbClr val="FF0000"/>
              </a:solidFill>
              <a:cs typeface="Arial" charset="0"/>
            </a:endParaRPr>
          </a:p>
          <a:p>
            <a:pPr algn="ctr" eaLnBrk="1" hangingPunct="1">
              <a:buFont typeface="Arial" charset="0"/>
              <a:buNone/>
            </a:pPr>
            <a:r>
              <a:rPr lang="en-GB" sz="3600" b="1" dirty="0" smtClean="0">
                <a:cs typeface="Arial" charset="0"/>
              </a:rPr>
              <a:t>Avi Braun </a:t>
            </a:r>
          </a:p>
        </p:txBody>
      </p:sp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/>
            <a:endParaRPr lang="en-GB" dirty="0" smtClean="0">
              <a:cs typeface="Times New Roman" pitchFamily="18" charset="0"/>
            </a:endParaRPr>
          </a:p>
        </p:txBody>
      </p:sp>
      <p:pic>
        <p:nvPicPr>
          <p:cNvPr id="9220" name="Picture 8" descr="ArduinoBoard"/>
          <p:cNvPicPr>
            <a:picLocks noChangeAspect="1" noChangeArrowheads="1"/>
          </p:cNvPicPr>
          <p:nvPr/>
        </p:nvPicPr>
        <p:blipFill>
          <a:blip r:embed="rId3" cstate="print"/>
          <a:srcRect l="1242" t="1060" r="-1627" b="3995"/>
          <a:stretch>
            <a:fillRect/>
          </a:stretch>
        </p:blipFill>
        <p:spPr bwMode="auto">
          <a:xfrm rot="2139386">
            <a:off x="5922963" y="3448050"/>
            <a:ext cx="2922587" cy="1963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057" name="AutoShape 1" descr="https://www.arduino.cc/en/pub/arduinoWide/img/GenuinoTile-01.sv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5058" name="AutoShape 2" descr="https://www.arduino.cc/en/pub/arduinoWide/img/GenuinoTile-01.sv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5060" name="AutoShape 4" descr="https://www.arduino.cc/en/pub/arduinoWide/img/GenuinoTile-01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990600"/>
            <a:ext cx="8748712" cy="4525963"/>
          </a:xfrm>
        </p:spPr>
        <p:txBody>
          <a:bodyPr/>
          <a:lstStyle/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mtClean="0">
                <a:cs typeface="Arial" charset="0"/>
              </a:rPr>
              <a:t>Home automation 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mtClean="0">
                <a:cs typeface="Arial" charset="0"/>
              </a:rPr>
              <a:t>Growduino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800" smtClean="0">
                <a:cs typeface="Arial" charset="0"/>
              </a:rPr>
              <a:t>3D printers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mtClean="0">
                <a:cs typeface="Arial" charset="0"/>
              </a:rPr>
              <a:t>Robots </a:t>
            </a:r>
            <a:r>
              <a:rPr lang="en-US" sz="2800" smtClean="0">
                <a:cs typeface="Arial" charset="0"/>
              </a:rPr>
              <a:t>(autonomous and actively controlled)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endParaRPr lang="en-US" sz="2800" smtClean="0">
              <a:cs typeface="Arial" charset="0"/>
            </a:endParaRPr>
          </a:p>
        </p:txBody>
      </p:sp>
      <p:sp>
        <p:nvSpPr>
          <p:cNvPr id="21506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0"/>
            <a:ext cx="8229600" cy="1143000"/>
          </a:xfrm>
          <a:noFill/>
        </p:spPr>
        <p:txBody>
          <a:bodyPr/>
          <a:lstStyle/>
          <a:p>
            <a:pPr eaLnBrk="1" hangingPunct="1"/>
            <a:endParaRPr lang="en-US" smtClean="0">
              <a:solidFill>
                <a:srgbClr val="0066FF"/>
              </a:solidFill>
              <a:cs typeface="Times New Roman" pitchFamily="18" charset="0"/>
            </a:endParaRPr>
          </a:p>
        </p:txBody>
      </p:sp>
      <p:pic>
        <p:nvPicPr>
          <p:cNvPr id="21508" name="Picture 8" descr="article-2011november-arduino-open-source-fig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57575" y="3213100"/>
            <a:ext cx="2698750" cy="295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9" name="Picture 10" descr="http://farm9.staticflickr.com/8535/8701863511_f9f4b55bd2_z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62700" y="3213100"/>
            <a:ext cx="2601913" cy="292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10" name="Picture 12" descr="ACQuad_med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716463" y="981075"/>
            <a:ext cx="4032250" cy="179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11" name="Picture 16" descr="2551777410_b6cc220bd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63613" y="3357563"/>
            <a:ext cx="1952625" cy="2601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61" name="Picture 5" descr="11113-01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32588" y="4618037"/>
            <a:ext cx="2087562" cy="2087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268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1052513"/>
            <a:ext cx="8507412" cy="4814887"/>
          </a:xfrm>
        </p:spPr>
        <p:txBody>
          <a:bodyPr rtlCol="0">
            <a:normAutofit lnSpcReduction="10000"/>
          </a:bodyPr>
          <a:lstStyle/>
          <a:p>
            <a:pPr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Ready and easy to use: 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USB connection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Power plug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Arial" pitchFamily="34" charset="0"/>
              <a:buBlip>
                <a:blip r:embed="rId3"/>
              </a:buBlip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Low cost: starting at $ 9.95 per piece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Open source</a:t>
            </a:r>
          </a:p>
          <a:p>
            <a:pPr lvl="1">
              <a:lnSpc>
                <a:spcPct val="90000"/>
              </a:lnSpc>
              <a:buSzPct val="80000"/>
              <a:buNone/>
              <a:defRPr/>
            </a:pPr>
            <a:r>
              <a:rPr lang="en-US" sz="2400" b="1" i="1" dirty="0" smtClean="0">
                <a:latin typeface="Times New Roman" pitchFamily="18" charset="0"/>
                <a:cs typeface="Times New Roman" pitchFamily="18" charset="0"/>
              </a:rPr>
              <a:t>“…people should be able to study our hardware to understand how it works, make changes to it, and share those changes...” (www.arduino.cc)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800" b="1" dirty="0" smtClean="0">
                <a:solidFill>
                  <a:srgbClr val="FF3300"/>
                </a:solidFill>
                <a:latin typeface="Times New Roman" pitchFamily="18" charset="0"/>
                <a:cs typeface="Times New Roman" pitchFamily="18" charset="0"/>
              </a:rPr>
              <a:t>Accessible: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 lot of documentation, tutorials for beginners (and experts)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Modules and shields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b="1" dirty="0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Advantages</a:t>
            </a:r>
          </a:p>
        </p:txBody>
      </p:sp>
      <p:pic>
        <p:nvPicPr>
          <p:cNvPr id="19464" name="Picture 8" descr="ArduinoBoard"/>
          <p:cNvPicPr>
            <a:picLocks noChangeAspect="1" noChangeArrowheads="1"/>
          </p:cNvPicPr>
          <p:nvPr/>
        </p:nvPicPr>
        <p:blipFill>
          <a:blip r:embed="rId4" cstate="print"/>
          <a:srcRect l="1242" r="-110" b="3995"/>
          <a:stretch>
            <a:fillRect/>
          </a:stretch>
        </p:blipFill>
        <p:spPr bwMode="auto">
          <a:xfrm>
            <a:off x="6043613" y="1495425"/>
            <a:ext cx="3024187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11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2000"/>
                                        <p:tgtEl>
                                          <p:spTgt spid="11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19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5" dur="500"/>
                                        <p:tgtEl>
                                          <p:spTgt spid="194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12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112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112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4"/>
          <p:cNvSpPr>
            <a:spLocks noGrp="1" noChangeArrowheads="1"/>
          </p:cNvSpPr>
          <p:nvPr>
            <p:ph type="title"/>
          </p:nvPr>
        </p:nvSpPr>
        <p:spPr>
          <a:xfrm>
            <a:off x="107950" y="53975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Brief history of Arduino</a:t>
            </a:r>
          </a:p>
        </p:txBody>
      </p:sp>
      <p:pic>
        <p:nvPicPr>
          <p:cNvPr id="23555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9888" y="1112837"/>
            <a:ext cx="8450262" cy="47545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idx="1"/>
          </p:nvPr>
        </p:nvSpPr>
        <p:spPr>
          <a:xfrm>
            <a:off x="179388" y="990600"/>
            <a:ext cx="8748712" cy="4814888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80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Born in 2005, at the Interaction Design Institute Ivrea, Italy</a:t>
            </a: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Massimo Banzi – the challenge: how to teach students to create electronics, fast (and cheap)</a:t>
            </a: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 i="1" smtClean="0">
                <a:latin typeface="Times New Roman" pitchFamily="18" charset="0"/>
                <a:cs typeface="Times New Roman" pitchFamily="18" charset="0"/>
              </a:rPr>
              <a:t>Micronotroller </a:t>
            </a: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 i="1" smtClean="0">
                <a:latin typeface="Times New Roman" pitchFamily="18" charset="0"/>
                <a:cs typeface="Times New Roman" pitchFamily="18" charset="0"/>
              </a:rPr>
              <a:t>Program language </a:t>
            </a: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 i="1" smtClean="0">
                <a:latin typeface="Times New Roman" pitchFamily="18" charset="0"/>
                <a:cs typeface="Times New Roman" pitchFamily="18" charset="0"/>
              </a:rPr>
              <a:t>Development environment </a:t>
            </a: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80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80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80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578" name="Rectangle 3"/>
          <p:cNvSpPr>
            <a:spLocks noGrp="1" noChangeArrowheads="1"/>
          </p:cNvSpPr>
          <p:nvPr>
            <p:ph type="title"/>
          </p:nvPr>
        </p:nvSpPr>
        <p:spPr>
          <a:xfrm>
            <a:off x="-396875" y="53975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Brief history of Arduino</a:t>
            </a:r>
          </a:p>
        </p:txBody>
      </p:sp>
      <p:pic>
        <p:nvPicPr>
          <p:cNvPr id="24580" name="Picture 6" descr="5537363317_7ee0c04ac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877050" y="2708275"/>
            <a:ext cx="1962150" cy="296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318" name="Rectangle 11"/>
          <p:cNvSpPr>
            <a:spLocks noChangeArrowheads="1"/>
          </p:cNvSpPr>
          <p:nvPr/>
        </p:nvSpPr>
        <p:spPr bwMode="auto">
          <a:xfrm>
            <a:off x="323850" y="4079875"/>
            <a:ext cx="6408738" cy="287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 i="1">
                <a:latin typeface="Times New Roman" pitchFamily="18" charset="0"/>
                <a:cs typeface="Times New Roman" pitchFamily="18" charset="0"/>
              </a:rPr>
              <a:t>"The philosophy behind Arduino is that if you want to learn electronics, you should be able to learn as you go from day one, instead of starting by learning algebra,"</a:t>
            </a:r>
            <a:r>
              <a:rPr lang="en-US" sz="2400">
                <a:latin typeface="Times New Roman" pitchFamily="18" charset="0"/>
                <a:cs typeface="Times New Roman" pitchFamily="18" charset="0"/>
              </a:rPr>
              <a:t> David Cuartielles</a:t>
            </a:r>
          </a:p>
          <a:p>
            <a:pPr marL="342900" indent="-342900"/>
            <a:r>
              <a:rPr lang="en-US" sz="2400">
                <a:solidFill>
                  <a:srgbClr val="FF3300"/>
                </a:solidFill>
                <a:latin typeface="Times New Roman" pitchFamily="18" charset="0"/>
                <a:cs typeface="Times New Roman" pitchFamily="18" charset="0"/>
              </a:rPr>
              <a:t>Democratization of engineering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400">
              <a:solidFill>
                <a:srgbClr val="FF33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40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13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 build="allAtOnce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692150"/>
            <a:ext cx="8748712" cy="4814888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Development environment </a:t>
            </a: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‘Processing’</a:t>
            </a: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Program language </a:t>
            </a: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i="1" dirty="0" smtClean="0">
                <a:latin typeface="Times New Roman" pitchFamily="18" charset="0"/>
                <a:cs typeface="Times New Roman" pitchFamily="18" charset="0"/>
              </a:rPr>
              <a:t>‘Wiring’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Microcontroller (the device)</a:t>
            </a: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602" name="Rectangle 3"/>
          <p:cNvSpPr>
            <a:spLocks noGrp="1" noChangeArrowheads="1"/>
          </p:cNvSpPr>
          <p:nvPr>
            <p:ph type="title"/>
          </p:nvPr>
        </p:nvSpPr>
        <p:spPr>
          <a:xfrm>
            <a:off x="-396875" y="53975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Brief history of Arduino</a:t>
            </a:r>
          </a:p>
        </p:txBody>
      </p:sp>
      <p:pic>
        <p:nvPicPr>
          <p:cNvPr id="25604" name="Picture 7" descr="The first prototype board, made in 2005"/>
          <p:cNvPicPr>
            <a:picLocks noChangeAspect="1" noChangeArrowheads="1"/>
          </p:cNvPicPr>
          <p:nvPr/>
        </p:nvPicPr>
        <p:blipFill>
          <a:blip r:embed="rId4" cstate="print"/>
          <a:srcRect l="8716"/>
          <a:stretch>
            <a:fillRect/>
          </a:stretch>
        </p:blipFill>
        <p:spPr bwMode="auto">
          <a:xfrm>
            <a:off x="5895975" y="3430588"/>
            <a:ext cx="3068638" cy="2519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5" name="Picture 8" descr="What will you do with the W?"/>
          <p:cNvPicPr>
            <a:picLocks noChangeAspect="1" noChangeArrowheads="1"/>
          </p:cNvPicPr>
          <p:nvPr/>
        </p:nvPicPr>
        <p:blipFill>
          <a:blip r:embed="rId5" cstate="print"/>
          <a:srcRect l="4819"/>
          <a:stretch>
            <a:fillRect/>
          </a:stretch>
        </p:blipFill>
        <p:spPr bwMode="auto">
          <a:xfrm>
            <a:off x="179388" y="3430588"/>
            <a:ext cx="5481637" cy="2519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6" name="Picture 10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435600" y="1557338"/>
            <a:ext cx="3529013" cy="17303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774700"/>
            <a:ext cx="8748712" cy="4814888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  <a:defRPr/>
            </a:pPr>
            <a:endParaRPr lang="en-US" sz="2800" smtClean="0">
              <a:cs typeface="+mj-cs"/>
            </a:endParaRPr>
          </a:p>
          <a:p>
            <a:pPr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mtClean="0">
                <a:cs typeface="+mj-cs"/>
              </a:rPr>
              <a:t>open-source (software and hardware)</a:t>
            </a:r>
          </a:p>
          <a:p>
            <a:pPr eaLnBrk="1" hangingPunct="1">
              <a:lnSpc>
                <a:spcPct val="120000"/>
              </a:lnSpc>
              <a:buSzPct val="80000"/>
              <a:buFont typeface="Wingdings" pitchFamily="2" charset="2"/>
              <a:buNone/>
              <a:defRPr/>
            </a:pPr>
            <a:r>
              <a:rPr lang="en-US" smtClean="0">
                <a:cs typeface="+mj-cs"/>
              </a:rPr>
              <a:t>	Interaction Design Institute Ivrea closed at 2010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mtClean="0">
                <a:cs typeface="+mj-cs"/>
              </a:rPr>
              <a:t>Original design files are accessible for free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mtClean="0">
                <a:cs typeface="+mj-cs"/>
              </a:rPr>
              <a:t>Can be used, adapted, changed and redistributed</a:t>
            </a:r>
            <a:r>
              <a:rPr lang="en-US" sz="900" smtClean="0">
                <a:cs typeface="+mj-cs"/>
              </a:rPr>
              <a:t> 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mtClean="0">
                <a:cs typeface="+mj-cs"/>
              </a:rPr>
              <a:t>Part of Arduino’s DNA</a:t>
            </a:r>
            <a:r>
              <a:rPr lang="he-IL" smtClean="0">
                <a:cs typeface="+mj-cs"/>
              </a:rPr>
              <a:t>:</a:t>
            </a:r>
          </a:p>
          <a:p>
            <a:pPr lvl="2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000" smtClean="0">
                <a:cs typeface="+mj-cs"/>
              </a:rPr>
              <a:t>New boards, modules, and a free atmosphere of sharing</a:t>
            </a:r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title"/>
          </p:nvPr>
        </p:nvSpPr>
        <p:spPr>
          <a:xfrm>
            <a:off x="-396875" y="8255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cs typeface="Times New Roman" pitchFamily="18" charset="0"/>
              </a:rPr>
              <a:t>Brief history of Arduino</a:t>
            </a:r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81400" y="4953000"/>
            <a:ext cx="2527453" cy="1498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304799" y="76200"/>
            <a:ext cx="8229601" cy="1143000"/>
          </a:xfrm>
        </p:spPr>
        <p:txBody>
          <a:bodyPr/>
          <a:lstStyle/>
          <a:p>
            <a:r>
              <a:rPr lang="en-US" dirty="0" smtClean="0">
                <a:solidFill>
                  <a:srgbClr val="0099FF"/>
                </a:solidFill>
                <a:latin typeface="Times New Roman" pitchFamily="18" charset="0"/>
                <a:cs typeface="Times New Roman" pitchFamily="18" charset="0"/>
              </a:rPr>
              <a:t>Arduino (Uno) Board Overview</a:t>
            </a:r>
          </a:p>
        </p:txBody>
      </p:sp>
      <p:pic>
        <p:nvPicPr>
          <p:cNvPr id="27651" name="Picture 5" descr="Arduino-callouts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6875" y="1106488"/>
            <a:ext cx="7343775" cy="462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52" name="Text Box 7"/>
          <p:cNvSpPr txBox="1">
            <a:spLocks noChangeArrowheads="1"/>
          </p:cNvSpPr>
          <p:nvPr/>
        </p:nvSpPr>
        <p:spPr bwMode="auto">
          <a:xfrm>
            <a:off x="6372225" y="5078413"/>
            <a:ext cx="831850" cy="369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10 bits</a:t>
            </a:r>
          </a:p>
        </p:txBody>
      </p:sp>
      <p:sp>
        <p:nvSpPr>
          <p:cNvPr id="27653" name="Text Box 8"/>
          <p:cNvSpPr txBox="1">
            <a:spLocks noChangeArrowheads="1"/>
          </p:cNvSpPr>
          <p:nvPr/>
        </p:nvSpPr>
        <p:spPr bwMode="auto">
          <a:xfrm>
            <a:off x="1042988" y="4292600"/>
            <a:ext cx="657225" cy="3048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7-12V</a:t>
            </a:r>
          </a:p>
        </p:txBody>
      </p:sp>
      <p:sp>
        <p:nvSpPr>
          <p:cNvPr id="27654" name="Text Box 9"/>
          <p:cNvSpPr txBox="1">
            <a:spLocks noChangeArrowheads="1"/>
          </p:cNvSpPr>
          <p:nvPr/>
        </p:nvSpPr>
        <p:spPr bwMode="auto">
          <a:xfrm>
            <a:off x="144463" y="5654675"/>
            <a:ext cx="6372225" cy="3667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I2C (Inter-Integrated Circuit) and SPI (Serial Peripheral Interface) </a:t>
            </a:r>
          </a:p>
        </p:txBody>
      </p:sp>
      <p:sp>
        <p:nvSpPr>
          <p:cNvPr id="27655" name="Text Box 10"/>
          <p:cNvSpPr txBox="1">
            <a:spLocks noChangeArrowheads="1"/>
          </p:cNvSpPr>
          <p:nvPr/>
        </p:nvSpPr>
        <p:spPr bwMode="auto">
          <a:xfrm>
            <a:off x="87313" y="2873375"/>
            <a:ext cx="2274887" cy="3698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Serial communication </a:t>
            </a:r>
          </a:p>
        </p:txBody>
      </p:sp>
      <p:sp>
        <p:nvSpPr>
          <p:cNvPr id="27656" name="Rectangle 1"/>
          <p:cNvSpPr>
            <a:spLocks noChangeArrowheads="1"/>
          </p:cNvSpPr>
          <p:nvPr/>
        </p:nvSpPr>
        <p:spPr bwMode="auto">
          <a:xfrm>
            <a:off x="3883025" y="2492375"/>
            <a:ext cx="184150" cy="369888"/>
          </a:xfrm>
          <a:prstGeom prst="rect">
            <a:avLst/>
          </a:prstGeom>
          <a:noFill/>
          <a:ln w="38100" algn="ctr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7657" name="Straight Connector 3"/>
          <p:cNvCxnSpPr>
            <a:cxnSpLocks noChangeShapeType="1"/>
          </p:cNvCxnSpPr>
          <p:nvPr/>
        </p:nvCxnSpPr>
        <p:spPr bwMode="auto">
          <a:xfrm>
            <a:off x="4140200" y="2636838"/>
            <a:ext cx="3106738" cy="0"/>
          </a:xfrm>
          <a:prstGeom prst="line">
            <a:avLst/>
          </a:prstGeom>
          <a:noFill/>
          <a:ln w="38100" algn="ctr">
            <a:solidFill>
              <a:srgbClr val="FF0000"/>
            </a:solidFill>
            <a:round/>
            <a:headEnd/>
            <a:tailEnd/>
          </a:ln>
        </p:spPr>
      </p:cxnSp>
      <p:sp>
        <p:nvSpPr>
          <p:cNvPr id="27658" name="TextBox 5"/>
          <p:cNvSpPr txBox="1">
            <a:spLocks noChangeArrowheads="1"/>
          </p:cNvSpPr>
          <p:nvPr/>
        </p:nvSpPr>
        <p:spPr bwMode="auto">
          <a:xfrm>
            <a:off x="7308850" y="2155825"/>
            <a:ext cx="1244600" cy="76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Integrated LEDs:</a:t>
            </a:r>
          </a:p>
          <a:p>
            <a:r>
              <a:rPr lang="en-US" sz="11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Pin13</a:t>
            </a:r>
          </a:p>
          <a:p>
            <a:r>
              <a:rPr lang="en-US" sz="11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TX</a:t>
            </a:r>
          </a:p>
          <a:p>
            <a:r>
              <a:rPr lang="en-US" sz="11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RX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95725" y="3543300"/>
            <a:ext cx="2057400" cy="6096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124200" y="2943225"/>
            <a:ext cx="609600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2209800" y="2438400"/>
            <a:ext cx="838200" cy="6096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5715000" y="3048000"/>
            <a:ext cx="304800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3962400" y="1981201"/>
            <a:ext cx="1981200" cy="2286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5105400" y="4495800"/>
            <a:ext cx="762000" cy="1524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/>
        </p:nvSpPr>
        <p:spPr>
          <a:xfrm>
            <a:off x="4229100" y="4495800"/>
            <a:ext cx="762000" cy="1524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3657600" y="1981200"/>
            <a:ext cx="292100" cy="2159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3886200" y="2486025"/>
            <a:ext cx="228600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>
            <a:off x="5181600" y="3095625"/>
            <a:ext cx="381000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/>
        </p:nvSpPr>
        <p:spPr>
          <a:xfrm>
            <a:off x="2391228" y="4071711"/>
            <a:ext cx="809172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3886200" y="6211669"/>
            <a:ext cx="1836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 smtClean="0"/>
              <a:t>5V/3.3 V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285977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8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8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-252413" y="115888"/>
            <a:ext cx="8229601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0099FF"/>
                </a:solidFill>
                <a:cs typeface="Times New Roman" pitchFamily="18" charset="0"/>
              </a:rPr>
              <a:t>Arduino Board Overview (Uno)</a:t>
            </a:r>
          </a:p>
        </p:txBody>
      </p:sp>
      <p:sp>
        <p:nvSpPr>
          <p:cNvPr id="28675" name="Rectangle 1"/>
          <p:cNvSpPr>
            <a:spLocks noChangeArrowheads="1"/>
          </p:cNvSpPr>
          <p:nvPr/>
        </p:nvSpPr>
        <p:spPr bwMode="auto">
          <a:xfrm>
            <a:off x="2051050" y="908050"/>
            <a:ext cx="657542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solidFill>
                  <a:srgbClr val="FF3300"/>
                </a:solidFill>
              </a:rPr>
              <a:t>http://arduino-info.wikispaces.com/ArduinoPinCurrent</a:t>
            </a:r>
          </a:p>
        </p:txBody>
      </p:sp>
      <p:sp>
        <p:nvSpPr>
          <p:cNvPr id="28676" name="Rectangle 9"/>
          <p:cNvSpPr>
            <a:spLocks noChangeArrowheads="1"/>
          </p:cNvSpPr>
          <p:nvPr/>
        </p:nvSpPr>
        <p:spPr bwMode="auto">
          <a:xfrm>
            <a:off x="0" y="836613"/>
            <a:ext cx="8893175" cy="4970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Arduino I/O pins:</a:t>
            </a:r>
          </a:p>
          <a:p>
            <a:pPr marL="800100" lvl="1" indent="-342900">
              <a:lnSpc>
                <a:spcPct val="120000"/>
              </a:lnSpc>
              <a:spcBef>
                <a:spcPct val="20000"/>
              </a:spcBef>
              <a:buSzPct val="80000"/>
              <a:buFontTx/>
              <a:buBlip>
                <a:blip r:embed="rId2"/>
              </a:buBlip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10 bits with an effective frequency of up to 8000 Hz</a:t>
            </a:r>
          </a:p>
          <a:p>
            <a:pPr marL="800100" lvl="1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Output of 3.3/5V from digital pins</a:t>
            </a:r>
          </a:p>
          <a:p>
            <a:pPr marL="800100" lvl="1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Maximum Ratings:</a:t>
            </a:r>
            <a:br>
              <a:rPr lang="en-US" sz="2400" dirty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DC Current per I/O Pin – 40.0 mA (tested @ 20 mA)</a:t>
            </a:r>
            <a:br>
              <a:rPr lang="en-US" sz="2400" dirty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DC Current VCC and GND Pins – 200.0 mA</a:t>
            </a:r>
            <a:br>
              <a:rPr lang="en-US" sz="2400" dirty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1 VCC pin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can Source a total of 200mA</a:t>
            </a:r>
            <a:br>
              <a:rPr lang="en-US" sz="2400" dirty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2 GND pins: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can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Sink a total of 400mA</a:t>
            </a:r>
          </a:p>
          <a:p>
            <a:pPr marL="800100" lvl="1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Max data transfer speeds: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115kbits(serial); 400kbits (I2C); 4Mbits (SPI)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800100" lvl="1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400" dirty="0">
                <a:latin typeface="Times New Roman" pitchFamily="18" charset="0"/>
                <a:cs typeface="Times New Roman" pitchFamily="18" charset="0"/>
                <a:hlinkClick r:id="rId3"/>
              </a:rPr>
              <a:t>https://sites.google.com/site/measuringstuff/the-arduino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800100" lvl="1" indent="-342900">
              <a:lnSpc>
                <a:spcPct val="120000"/>
              </a:lnSpc>
              <a:spcBef>
                <a:spcPct val="20000"/>
              </a:spcBef>
              <a:buSzPct val="80000"/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idx="1"/>
          </p:nvPr>
        </p:nvSpPr>
        <p:spPr>
          <a:xfrm>
            <a:off x="-36513" y="547688"/>
            <a:ext cx="5688013" cy="5545137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80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 smtClean="0">
                <a:latin typeface="Times New Roman" pitchFamily="18" charset="0"/>
                <a:cs typeface="Times New Roman" pitchFamily="18" charset="0"/>
              </a:rPr>
              <a:t>Adding capabilities to the Arduino board: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smtClean="0">
                <a:latin typeface="Times New Roman" pitchFamily="18" charset="0"/>
                <a:cs typeface="Times New Roman" pitchFamily="18" charset="0"/>
              </a:rPr>
              <a:t>GPS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smtClean="0">
                <a:latin typeface="Times New Roman" pitchFamily="18" charset="0"/>
                <a:cs typeface="Times New Roman" pitchFamily="18" charset="0"/>
              </a:rPr>
              <a:t>SD card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smtClean="0">
                <a:latin typeface="Times New Roman" pitchFamily="18" charset="0"/>
                <a:cs typeface="Times New Roman" pitchFamily="18" charset="0"/>
              </a:rPr>
              <a:t>Real Time Clock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smtClean="0">
                <a:latin typeface="Times New Roman" pitchFamily="18" charset="0"/>
                <a:cs typeface="Times New Roman" pitchFamily="18" charset="0"/>
              </a:rPr>
              <a:t>Displays: LCD, touch screens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smtClean="0">
                <a:latin typeface="Times New Roman" pitchFamily="18" charset="0"/>
                <a:cs typeface="Times New Roman" pitchFamily="18" charset="0"/>
              </a:rPr>
              <a:t>Motors: Servo/DC/Stepper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smtClean="0">
                <a:latin typeface="Times New Roman" pitchFamily="18" charset="0"/>
                <a:cs typeface="Times New Roman" pitchFamily="18" charset="0"/>
              </a:rPr>
              <a:t>Prototype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smtClean="0">
                <a:latin typeface="Times New Roman" pitchFamily="18" charset="0"/>
                <a:cs typeface="Times New Roman" pitchFamily="18" charset="0"/>
              </a:rPr>
              <a:t>Camera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smtClean="0">
                <a:latin typeface="Times New Roman" pitchFamily="18" charset="0"/>
                <a:cs typeface="Times New Roman" pitchFamily="18" charset="0"/>
              </a:rPr>
              <a:t>Joystick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00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SzPct val="80000"/>
              <a:buFont typeface="Wingdings" pitchFamily="2" charset="2"/>
              <a:buNone/>
            </a:pPr>
            <a:r>
              <a:rPr lang="en-US" sz="2400" smtClean="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type="title"/>
          </p:nvPr>
        </p:nvSpPr>
        <p:spPr>
          <a:xfrm>
            <a:off x="-396875" y="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Shields and modules</a:t>
            </a:r>
          </a:p>
        </p:txBody>
      </p:sp>
      <p:pic>
        <p:nvPicPr>
          <p:cNvPr id="28678" name="Picture 6" descr="GSM%20Playground%20-%20stackabl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85738" y="1773238"/>
            <a:ext cx="3810000" cy="3571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87" name="Picture 15" descr="2.8&quot; TFT Touch Shield for Arduino - Click Image to Close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092950" y="2382838"/>
            <a:ext cx="2016125" cy="1550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89" name="Picture 17" descr="Adafruit Motor/Stepper/Servo Shield for Arduino v2 Kit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635375" y="3860800"/>
            <a:ext cx="2767013" cy="221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702" name="Rectangle 18"/>
          <p:cNvSpPr>
            <a:spLocks noChangeArrowheads="1"/>
          </p:cNvSpPr>
          <p:nvPr/>
        </p:nvSpPr>
        <p:spPr bwMode="auto">
          <a:xfrm>
            <a:off x="8959850" y="3244850"/>
            <a:ext cx="184150" cy="3683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r" rtl="1"/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9703" name="Rectangle 19"/>
          <p:cNvSpPr>
            <a:spLocks noChangeArrowheads="1"/>
          </p:cNvSpPr>
          <p:nvPr/>
        </p:nvSpPr>
        <p:spPr bwMode="auto">
          <a:xfrm>
            <a:off x="8959850" y="3244850"/>
            <a:ext cx="184150" cy="3683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r" rtl="1"/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8693" name="Picture 21" descr="Adafruit Ultimate GPS Logger Shield - Includes GPS Module - Click Image to Close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588125" y="4149725"/>
            <a:ext cx="2468563" cy="189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5" name="Picture 12" descr="09607-04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348038" y="738188"/>
            <a:ext cx="4275137" cy="427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94" name="Picture 22" descr="07914-001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7019925" y="9525"/>
            <a:ext cx="2051050" cy="205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86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86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86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286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286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286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286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286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0" dur="500"/>
                                        <p:tgtEl>
                                          <p:spTgt spid="286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4" dur="2000"/>
                                        <p:tgtEl>
                                          <p:spTgt spid="28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28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4" dur="2000"/>
                                        <p:tgtEl>
                                          <p:spTgt spid="28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9" dur="500"/>
                                        <p:tgtEl>
                                          <p:spTgt spid="28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4"/>
          <p:cNvSpPr>
            <a:spLocks noGrp="1" noChangeArrowheads="1"/>
          </p:cNvSpPr>
          <p:nvPr>
            <p:ph type="title"/>
          </p:nvPr>
        </p:nvSpPr>
        <p:spPr>
          <a:xfrm>
            <a:off x="-396875" y="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Shields and modules</a:t>
            </a:r>
          </a:p>
        </p:txBody>
      </p:sp>
      <p:sp>
        <p:nvSpPr>
          <p:cNvPr id="30723" name="Rectangle 9"/>
          <p:cNvSpPr>
            <a:spLocks noChangeArrowheads="1"/>
          </p:cNvSpPr>
          <p:nvPr/>
        </p:nvSpPr>
        <p:spPr bwMode="auto">
          <a:xfrm>
            <a:off x="-36513" y="547688"/>
            <a:ext cx="5688013" cy="554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8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Adding capabilities to the Arduino board: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GPS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SD card 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Real Time Clock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Displays: LCD, touch screens 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Motors: Servo/Dc/Stepper 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Prototype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Camera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Joystick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0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None/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  <p:sp>
        <p:nvSpPr>
          <p:cNvPr id="30724" name="Rectangle 8"/>
          <p:cNvSpPr>
            <a:spLocks noChangeArrowheads="1"/>
          </p:cNvSpPr>
          <p:nvPr/>
        </p:nvSpPr>
        <p:spPr bwMode="auto">
          <a:xfrm>
            <a:off x="4140200" y="269875"/>
            <a:ext cx="4968875" cy="4814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32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80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Communication: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Bluetooth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Cellular: GSM/GPRS and others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Ethernet/wifi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Xbee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RFID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00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4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None/>
            </a:pPr>
            <a:r>
              <a:rPr lang="en-US" sz="280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981075"/>
            <a:ext cx="8507412" cy="467995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buSzPct val="80000"/>
              <a:buFont typeface="Arial" charset="0"/>
              <a:buNone/>
            </a:pPr>
            <a:r>
              <a:rPr lang="en-US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Aim</a:t>
            </a:r>
          </a:p>
          <a:p>
            <a:pPr eaLnBrk="1" hangingPunct="1">
              <a:buSzPct val="80000"/>
              <a:buFont typeface="Arial" charset="0"/>
              <a:buNone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Introduce Arduino to new users: what it is good for, how to start using it, and how to develop your Arduino skills</a:t>
            </a:r>
          </a:p>
          <a:p>
            <a:pPr eaLnBrk="1" hangingPunct="1">
              <a:buSzPct val="80000"/>
              <a:buFont typeface="Arial" charset="0"/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Learning outcomes – by the end of the workshop you will…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2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Understand how Arduino can be used  for creative or technological  projects, as an educational tool,  and in ones research  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2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Know how to install and connect Arduino to your computer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2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Understand how to use the Arduino development environment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2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Understand the physical structure and layout of the Arduino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2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Be able to program your Arduino to read sensor(s), and to operate actuators according to logical conditions 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2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Know how to read/send data to your Arduino from your computer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2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Be familiar with on-line resources that will allow you to further develop your Arduino skills </a:t>
            </a:r>
          </a:p>
        </p:txBody>
      </p:sp>
      <p:sp>
        <p:nvSpPr>
          <p:cNvPr id="12290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noFill/>
        </p:spPr>
        <p:txBody>
          <a:bodyPr/>
          <a:lstStyle/>
          <a:p>
            <a:pPr eaLnBrk="1" hangingPunct="1"/>
            <a:endParaRPr lang="en-US" b="1" smtClean="0">
              <a:solidFill>
                <a:srgbClr val="0066FF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type="title"/>
          </p:nvPr>
        </p:nvSpPr>
        <p:spPr>
          <a:xfrm>
            <a:off x="-396875" y="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Shields and modules</a:t>
            </a:r>
          </a:p>
        </p:txBody>
      </p:sp>
      <p:pic>
        <p:nvPicPr>
          <p:cNvPr id="31747" name="Picture 14" descr="TSL2561 digital luminosity / lux / light sensor"/>
          <p:cNvPicPr>
            <a:picLocks noChangeAspect="1" noChangeArrowheads="1"/>
          </p:cNvPicPr>
          <p:nvPr/>
        </p:nvPicPr>
        <p:blipFill>
          <a:blip r:embed="rId3" cstate="print"/>
          <a:srcRect r="45166"/>
          <a:stretch>
            <a:fillRect/>
          </a:stretch>
        </p:blipFill>
        <p:spPr bwMode="auto">
          <a:xfrm>
            <a:off x="4425950" y="1268413"/>
            <a:ext cx="1730375" cy="242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8" name="Picture 9" descr="BMP085 Barometric Pressure/Temperature/Altitude Sensor- 5V ready - Click Image to Clos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1863" y="1196975"/>
            <a:ext cx="3132137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49" name="Rectangle 10"/>
          <p:cNvSpPr>
            <a:spLocks noChangeArrowheads="1"/>
          </p:cNvSpPr>
          <p:nvPr/>
        </p:nvSpPr>
        <p:spPr bwMode="auto">
          <a:xfrm>
            <a:off x="250825" y="333375"/>
            <a:ext cx="5688013" cy="554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endParaRPr lang="en-US" sz="28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Sensors and other modules: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Environment: Temperature, pressure, humidity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Geiger counter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Sounds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Movement: accelometer   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Proximity: ultrasonic/IR/reflection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Biometric: finger prints/heart pulse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Light and colors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Flow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Force: pressure/bending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Extended ADC: e.g. 18bits</a:t>
            </a:r>
          </a:p>
        </p:txBody>
      </p:sp>
      <p:pic>
        <p:nvPicPr>
          <p:cNvPr id="31750" name="Picture 12" descr="Geiger Counter Kit - Radiation Sensor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076825" y="3213100"/>
            <a:ext cx="3810000" cy="293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5"/>
          <p:cNvSpPr>
            <a:spLocks noGrp="1" noChangeArrowheads="1"/>
          </p:cNvSpPr>
          <p:nvPr>
            <p:ph type="title"/>
          </p:nvPr>
        </p:nvSpPr>
        <p:spPr>
          <a:xfrm>
            <a:off x="179388" y="1709738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z="3800" smtClean="0">
                <a:solidFill>
                  <a:srgbClr val="0066FF"/>
                </a:solidFill>
                <a:cs typeface="Times New Roman" pitchFamily="18" charset="0"/>
              </a:rPr>
              <a:t>Meet the greater family</a:t>
            </a:r>
          </a:p>
        </p:txBody>
      </p:sp>
      <p:sp>
        <p:nvSpPr>
          <p:cNvPr id="2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5638800" y="6356350"/>
            <a:ext cx="3505200" cy="365125"/>
          </a:xfrm>
          <a:solidFill>
            <a:schemeClr val="bg1">
              <a:alpha val="50980"/>
            </a:schemeClr>
          </a:solidFill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SDEBOino1</a:t>
            </a:r>
            <a:r>
              <a:rPr lang="en-US" baseline="30000"/>
              <a:t>st</a:t>
            </a:r>
            <a:r>
              <a:rPr lang="en-US"/>
              <a:t>, Ben Gurion University, Sede Boqer Campus , 26-8-2013</a:t>
            </a:r>
          </a:p>
        </p:txBody>
      </p:sp>
      <p:sp>
        <p:nvSpPr>
          <p:cNvPr id="32772" name="Rectangle 1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3277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894138" cy="6453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4" name="Picture 5"/>
          <p:cNvPicPr>
            <a:picLocks noChangeAspect="1" noChangeArrowheads="1"/>
          </p:cNvPicPr>
          <p:nvPr/>
        </p:nvPicPr>
        <p:blipFill>
          <a:blip r:embed="rId3" cstate="print"/>
          <a:srcRect b="23051"/>
          <a:stretch>
            <a:fillRect/>
          </a:stretch>
        </p:blipFill>
        <p:spPr bwMode="auto">
          <a:xfrm>
            <a:off x="3779838" y="0"/>
            <a:ext cx="3848100" cy="6524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5" name="Picture 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894138" cy="6453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6" name="Picture 8"/>
          <p:cNvPicPr>
            <a:picLocks noChangeAspect="1" noChangeArrowheads="1"/>
          </p:cNvPicPr>
          <p:nvPr/>
        </p:nvPicPr>
        <p:blipFill>
          <a:blip r:embed="rId3" cstate="print"/>
          <a:srcRect b="23051"/>
          <a:stretch>
            <a:fillRect/>
          </a:stretch>
        </p:blipFill>
        <p:spPr bwMode="auto">
          <a:xfrm>
            <a:off x="3779838" y="0"/>
            <a:ext cx="3848100" cy="6524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7" name="Picture 9"/>
          <p:cNvPicPr>
            <a:picLocks noChangeAspect="1" noChangeArrowheads="1"/>
          </p:cNvPicPr>
          <p:nvPr/>
        </p:nvPicPr>
        <p:blipFill>
          <a:blip r:embed="rId4" cstate="print"/>
          <a:srcRect l="77972"/>
          <a:stretch>
            <a:fillRect/>
          </a:stretch>
        </p:blipFill>
        <p:spPr bwMode="auto">
          <a:xfrm>
            <a:off x="7497763" y="115888"/>
            <a:ext cx="1538287" cy="316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8" name="Picture 10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894138" cy="6453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9" name="Picture 11"/>
          <p:cNvPicPr>
            <a:picLocks noChangeAspect="1" noChangeArrowheads="1"/>
          </p:cNvPicPr>
          <p:nvPr/>
        </p:nvPicPr>
        <p:blipFill>
          <a:blip r:embed="rId3" cstate="print"/>
          <a:srcRect b="23051"/>
          <a:stretch>
            <a:fillRect/>
          </a:stretch>
        </p:blipFill>
        <p:spPr bwMode="auto">
          <a:xfrm>
            <a:off x="3779838" y="0"/>
            <a:ext cx="3848100" cy="6524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714404" y="6172200"/>
            <a:ext cx="4420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smtClean="0">
                <a:hlinkClick r:id="rId2"/>
              </a:rPr>
              <a:t>https://www.arduino.cc/en/Main/Products</a:t>
            </a:r>
            <a:r>
              <a:rPr lang="en-GB" b="1" dirty="0" smtClean="0"/>
              <a:t> </a:t>
            </a:r>
            <a:endParaRPr lang="en-GB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771" y="76201"/>
            <a:ext cx="6497029" cy="617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5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12" descr="http://arduino.cc/en/uploads/Main/ArduinoBT_Front.jpg"/>
          <p:cNvPicPr>
            <a:picLocks noChangeAspect="1" noChangeArrowheads="1"/>
          </p:cNvPicPr>
          <p:nvPr/>
        </p:nvPicPr>
        <p:blipFill>
          <a:blip r:embed="rId2" cstate="print"/>
          <a:srcRect r="10866"/>
          <a:stretch>
            <a:fillRect/>
          </a:stretch>
        </p:blipFill>
        <p:spPr bwMode="auto">
          <a:xfrm>
            <a:off x="4716463" y="2205038"/>
            <a:ext cx="4427537" cy="32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795" name="Rectangle 2"/>
          <p:cNvSpPr>
            <a:spLocks noChangeArrowheads="1"/>
          </p:cNvSpPr>
          <p:nvPr/>
        </p:nvSpPr>
        <p:spPr bwMode="auto">
          <a:xfrm>
            <a:off x="5651500" y="5084763"/>
            <a:ext cx="2808288" cy="523875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/>
            <a:r>
              <a:rPr lang="en-US" sz="2800" b="1"/>
              <a:t>OtherDuinos</a:t>
            </a:r>
          </a:p>
        </p:txBody>
      </p:sp>
      <p:pic>
        <p:nvPicPr>
          <p:cNvPr id="33796" name="Picture 10" descr="Arduino_MB_Por_11"/>
          <p:cNvPicPr>
            <a:picLocks noChangeAspect="1" noChangeArrowheads="1"/>
          </p:cNvPicPr>
          <p:nvPr/>
        </p:nvPicPr>
        <p:blipFill>
          <a:blip r:embed="rId3" cstate="print"/>
          <a:srcRect t="7994"/>
          <a:stretch>
            <a:fillRect/>
          </a:stretch>
        </p:blipFill>
        <p:spPr bwMode="auto">
          <a:xfrm>
            <a:off x="4932363" y="0"/>
            <a:ext cx="4211637" cy="280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797" name="Picture 14" descr="ArduinoEthernetFront450px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5288" y="188913"/>
            <a:ext cx="3492500" cy="2568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798" name="Picture 1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0825" y="2736850"/>
            <a:ext cx="4124325" cy="33559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33799" name="Rectangle 1"/>
          <p:cNvSpPr>
            <a:spLocks noChangeArrowheads="1"/>
          </p:cNvSpPr>
          <p:nvPr/>
        </p:nvSpPr>
        <p:spPr bwMode="auto">
          <a:xfrm>
            <a:off x="5148263" y="5522913"/>
            <a:ext cx="3779837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/>
              <a:t>http://en.wikipedia.org/wiki/List_of_Arduino_compatibles</a:t>
            </a:r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2627313" y="1412875"/>
            <a:ext cx="4248150" cy="3403600"/>
            <a:chOff x="1655" y="890"/>
            <a:chExt cx="2676" cy="2144"/>
          </a:xfrm>
        </p:grpSpPr>
        <p:grpSp>
          <p:nvGrpSpPr>
            <p:cNvPr id="3" name="Group 15"/>
            <p:cNvGrpSpPr>
              <a:grpSpLocks/>
            </p:cNvGrpSpPr>
            <p:nvPr/>
          </p:nvGrpSpPr>
          <p:grpSpPr bwMode="auto">
            <a:xfrm>
              <a:off x="1655" y="890"/>
              <a:ext cx="2676" cy="2144"/>
              <a:chOff x="1655" y="890"/>
              <a:chExt cx="2676" cy="2144"/>
            </a:xfrm>
          </p:grpSpPr>
          <p:pic>
            <p:nvPicPr>
              <p:cNvPr id="33803" name="Picture 12" descr="pi1l"/>
              <p:cNvPicPr>
                <a:picLocks noChangeAspect="1" noChangeArrowheads="1"/>
              </p:cNvPicPr>
              <p:nvPr/>
            </p:nvPicPr>
            <p:blipFill>
              <a:blip r:embed="rId6" cstate="print"/>
              <a:srcRect/>
              <a:stretch>
                <a:fillRect/>
              </a:stretch>
            </p:blipFill>
            <p:spPr bwMode="auto">
              <a:xfrm>
                <a:off x="1655" y="890"/>
                <a:ext cx="2676" cy="21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3804" name="Line 13"/>
              <p:cNvSpPr>
                <a:spLocks noChangeShapeType="1"/>
              </p:cNvSpPr>
              <p:nvPr/>
            </p:nvSpPr>
            <p:spPr bwMode="auto">
              <a:xfrm flipH="1">
                <a:off x="1791" y="1071"/>
                <a:ext cx="2404" cy="1588"/>
              </a:xfrm>
              <a:prstGeom prst="line">
                <a:avLst/>
              </a:prstGeom>
              <a:noFill/>
              <a:ln w="5715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 anchor="ctr">
                <a:spAutoFit/>
              </a:bodyPr>
              <a:lstStyle/>
              <a:p>
                <a:endParaRPr lang="en-GB"/>
              </a:p>
            </p:txBody>
          </p:sp>
          <p:sp>
            <p:nvSpPr>
              <p:cNvPr id="33805" name="Line 14"/>
              <p:cNvSpPr>
                <a:spLocks noChangeShapeType="1"/>
              </p:cNvSpPr>
              <p:nvPr/>
            </p:nvSpPr>
            <p:spPr bwMode="auto">
              <a:xfrm>
                <a:off x="1791" y="1026"/>
                <a:ext cx="2178" cy="1814"/>
              </a:xfrm>
              <a:prstGeom prst="line">
                <a:avLst/>
              </a:prstGeom>
              <a:noFill/>
              <a:ln w="5715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endParaRPr lang="en-GB"/>
              </a:p>
            </p:txBody>
          </p:sp>
        </p:grpSp>
        <p:sp>
          <p:nvSpPr>
            <p:cNvPr id="33802" name="Rectangle 16"/>
            <p:cNvSpPr>
              <a:spLocks noChangeArrowheads="1"/>
            </p:cNvSpPr>
            <p:nvPr/>
          </p:nvSpPr>
          <p:spPr bwMode="auto">
            <a:xfrm>
              <a:off x="2064" y="981"/>
              <a:ext cx="1043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eaLnBrk="0" hangingPunct="0"/>
              <a:r>
                <a:rPr lang="en-US">
                  <a:solidFill>
                    <a:srgbClr val="FF3300"/>
                  </a:solidFill>
                </a:rPr>
                <a:t>Raspberry Pi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idx="1"/>
          </p:nvPr>
        </p:nvSpPr>
        <p:spPr>
          <a:xfrm>
            <a:off x="468313" y="1341438"/>
            <a:ext cx="8507412" cy="4525962"/>
          </a:xfrm>
        </p:spPr>
        <p:txBody>
          <a:bodyPr/>
          <a:lstStyle/>
          <a:p>
            <a:pPr eaLnBrk="1" hangingPunct="1">
              <a:buSzPct val="80000"/>
              <a:buFontTx/>
              <a:buBlip>
                <a:blip r:embed="rId2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Simple, clear programming environment</a:t>
            </a:r>
          </a:p>
          <a:p>
            <a:pPr eaLnBrk="1" hangingPunct="1">
              <a:buSzPct val="80000"/>
              <a:buFontTx/>
              <a:buBlip>
                <a:blip r:embed="rId2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Open source Extensible: both hardware and software</a:t>
            </a:r>
            <a:endParaRPr lang="en-US" sz="260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Inexpensive 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Cross-platform – windows, mac OSX, Linux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For scientists: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Science and engineering education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Control your experiments environment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Sensing and measuring  experiment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smtClean="0">
                <a:latin typeface="Times New Roman" pitchFamily="18" charset="0"/>
                <a:cs typeface="Times New Roman" pitchFamily="18" charset="0"/>
              </a:rPr>
              <a:t>Data logging</a:t>
            </a:r>
          </a:p>
          <a:p>
            <a:pPr lvl="1" eaLnBrk="1" hangingPunct="1">
              <a:buSzPct val="80000"/>
              <a:buFont typeface="Wingdings" pitchFamily="2" charset="2"/>
              <a:buNone/>
            </a:pPr>
            <a:endParaRPr lang="en-US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Why Arduino?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 rot="-1960437">
            <a:off x="2573338" y="2030413"/>
            <a:ext cx="3313112" cy="768350"/>
          </a:xfrm>
          <a:prstGeom prst="rect">
            <a:avLst/>
          </a:prstGeom>
          <a:solidFill>
            <a:srgbClr val="F2F2F2">
              <a:alpha val="54901"/>
            </a:srgbClr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44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Accessible </a:t>
            </a:r>
            <a:endParaRPr lang="en-US" sz="440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225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Box 2"/>
          <p:cNvSpPr txBox="1">
            <a:spLocks noChangeArrowheads="1"/>
          </p:cNvSpPr>
          <p:nvPr/>
        </p:nvSpPr>
        <p:spPr bwMode="auto">
          <a:xfrm>
            <a:off x="3635375" y="1700213"/>
            <a:ext cx="1603375" cy="315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9900"/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24"/>
          <p:cNvSpPr>
            <a:spLocks noChangeArrowheads="1"/>
          </p:cNvSpPr>
          <p:nvPr/>
        </p:nvSpPr>
        <p:spPr bwMode="auto">
          <a:xfrm>
            <a:off x="1465262" y="93663"/>
            <a:ext cx="6764338" cy="1125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4400" b="1" dirty="0">
                <a:latin typeface="Times New Roman" pitchFamily="18" charset="0"/>
                <a:cs typeface="Times New Roman" pitchFamily="18" charset="0"/>
              </a:rPr>
              <a:t>Introduction to Arduino</a:t>
            </a:r>
            <a:endParaRPr lang="en-US" sz="36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 l="7520" t="19363" r="24223" b="14395"/>
          <a:stretch>
            <a:fillRect/>
          </a:stretch>
        </p:blipFill>
        <p:spPr bwMode="auto">
          <a:xfrm>
            <a:off x="76200" y="1524001"/>
            <a:ext cx="8991598" cy="4952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0682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1438"/>
            <a:ext cx="8507412" cy="4525962"/>
          </a:xfrm>
        </p:spPr>
        <p:txBody>
          <a:bodyPr/>
          <a:lstStyle/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Introduction (30 min)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What is Arduino, and what can you do with it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Brief history of Arduino 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Arduino (Uno) board overview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The Arduino ‘family’:</a:t>
            </a:r>
          </a:p>
          <a:p>
            <a:pPr lvl="2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Shields and modules </a:t>
            </a:r>
          </a:p>
          <a:p>
            <a:pPr lvl="2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The extended Arduino family</a:t>
            </a:r>
          </a:p>
          <a:p>
            <a:pPr lvl="2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Likeduinos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Summary</a:t>
            </a:r>
          </a:p>
          <a:p>
            <a:pPr lvl="1" eaLnBrk="1" hangingPunct="1">
              <a:buSzPct val="80000"/>
              <a:buFont typeface="Wingdings" pitchFamily="2" charset="2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31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noFill/>
        </p:spPr>
        <p:txBody>
          <a:bodyPr/>
          <a:lstStyle/>
          <a:p>
            <a:pPr algn="l" eaLnBrk="1" hangingPunct="1"/>
            <a:r>
              <a:rPr lang="en-US" sz="3200" b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Session #1: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2"/>
          <p:cNvSpPr>
            <a:spLocks noGrp="1" noChangeArrowheads="1"/>
          </p:cNvSpPr>
          <p:nvPr>
            <p:ph idx="1"/>
          </p:nvPr>
        </p:nvSpPr>
        <p:spPr>
          <a:xfrm>
            <a:off x="4570413" y="4149725"/>
            <a:ext cx="4394200" cy="647700"/>
          </a:xfrm>
        </p:spPr>
        <p:txBody>
          <a:bodyPr/>
          <a:lstStyle/>
          <a:p>
            <a:pPr lvl="1" eaLnBrk="1" hangingPunct="1">
              <a:buSzPct val="80000"/>
              <a:buFont typeface="Wingdings" pitchFamily="2" charset="2"/>
              <a:buNone/>
            </a:pPr>
            <a:r>
              <a:rPr lang="en-US" sz="2000" smtClean="0">
                <a:cs typeface="Arial" charset="0"/>
              </a:rPr>
              <a:t>(www.arduino.cc)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4445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cs typeface="Times New Roman" pitchFamily="18" charset="0"/>
              </a:rPr>
              <a:t>What is Arduino?</a:t>
            </a: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0113" y="1196975"/>
            <a:ext cx="6842125" cy="29638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15365" name="Freeform 2"/>
          <p:cNvSpPr>
            <a:spLocks/>
          </p:cNvSpPr>
          <p:nvPr/>
        </p:nvSpPr>
        <p:spPr bwMode="auto">
          <a:xfrm rot="754053">
            <a:off x="6170613" y="2579688"/>
            <a:ext cx="1339850" cy="274637"/>
          </a:xfrm>
          <a:custGeom>
            <a:avLst/>
            <a:gdLst>
              <a:gd name="T0" fmla="*/ 7749834 w 1000125"/>
              <a:gd name="T1" fmla="*/ 10851 h 315354"/>
              <a:gd name="T2" fmla="*/ 6864138 w 1000125"/>
              <a:gd name="T3" fmla="*/ 0 h 315354"/>
              <a:gd name="T4" fmla="*/ 5535595 w 1000125"/>
              <a:gd name="T5" fmla="*/ 21702 h 315354"/>
              <a:gd name="T6" fmla="*/ 5092747 w 1000125"/>
              <a:gd name="T7" fmla="*/ 32554 h 315354"/>
              <a:gd name="T8" fmla="*/ 4428474 w 1000125"/>
              <a:gd name="T9" fmla="*/ 65107 h 315354"/>
              <a:gd name="T10" fmla="*/ 4207054 w 1000125"/>
              <a:gd name="T11" fmla="*/ 75959 h 315354"/>
              <a:gd name="T12" fmla="*/ 3985636 w 1000125"/>
              <a:gd name="T13" fmla="*/ 86811 h 315354"/>
              <a:gd name="T14" fmla="*/ 3764200 w 1000125"/>
              <a:gd name="T15" fmla="*/ 119364 h 315354"/>
              <a:gd name="T16" fmla="*/ 3321360 w 1000125"/>
              <a:gd name="T17" fmla="*/ 97661 h 315354"/>
              <a:gd name="T18" fmla="*/ 3099938 w 1000125"/>
              <a:gd name="T19" fmla="*/ 86811 h 315354"/>
              <a:gd name="T20" fmla="*/ 2878507 w 1000125"/>
              <a:gd name="T21" fmla="*/ 75959 h 315354"/>
              <a:gd name="T22" fmla="*/ 0 w 1000125"/>
              <a:gd name="T23" fmla="*/ 65107 h 315354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00125"/>
              <a:gd name="T37" fmla="*/ 0 h 315354"/>
              <a:gd name="T38" fmla="*/ 1000125 w 1000125"/>
              <a:gd name="T39" fmla="*/ 315354 h 315354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000125" h="315354">
                <a:moveTo>
                  <a:pt x="1000125" y="28575"/>
                </a:moveTo>
                <a:cubicBezTo>
                  <a:pt x="962025" y="19050"/>
                  <a:pt x="925098" y="0"/>
                  <a:pt x="885825" y="0"/>
                </a:cubicBezTo>
                <a:cubicBezTo>
                  <a:pt x="663140" y="0"/>
                  <a:pt x="795765" y="2890"/>
                  <a:pt x="714375" y="57150"/>
                </a:cubicBezTo>
                <a:cubicBezTo>
                  <a:pt x="696654" y="68964"/>
                  <a:pt x="674264" y="72946"/>
                  <a:pt x="657225" y="85725"/>
                </a:cubicBezTo>
                <a:lnTo>
                  <a:pt x="571500" y="171450"/>
                </a:lnTo>
                <a:lnTo>
                  <a:pt x="542925" y="200025"/>
                </a:lnTo>
                <a:lnTo>
                  <a:pt x="514350" y="228600"/>
                </a:lnTo>
                <a:cubicBezTo>
                  <a:pt x="504825" y="257175"/>
                  <a:pt x="514350" y="304800"/>
                  <a:pt x="485775" y="314325"/>
                </a:cubicBezTo>
                <a:cubicBezTo>
                  <a:pt x="460217" y="322844"/>
                  <a:pt x="447675" y="276225"/>
                  <a:pt x="428625" y="257175"/>
                </a:cubicBezTo>
                <a:lnTo>
                  <a:pt x="400050" y="228600"/>
                </a:lnTo>
                <a:cubicBezTo>
                  <a:pt x="390525" y="219075"/>
                  <a:pt x="384543" y="203292"/>
                  <a:pt x="371475" y="200025"/>
                </a:cubicBezTo>
                <a:cubicBezTo>
                  <a:pt x="174010" y="150659"/>
                  <a:pt x="296448" y="171450"/>
                  <a:pt x="0" y="17145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ctr">
            <a:spAutoFit/>
          </a:bodyPr>
          <a:lstStyle/>
          <a:p>
            <a:endParaRPr lang="en-GB"/>
          </a:p>
        </p:txBody>
      </p:sp>
      <p:sp>
        <p:nvSpPr>
          <p:cNvPr id="15366" name="TextBox 3"/>
          <p:cNvSpPr txBox="1">
            <a:spLocks noChangeArrowheads="1"/>
          </p:cNvSpPr>
          <p:nvPr/>
        </p:nvSpPr>
        <p:spPr bwMode="auto">
          <a:xfrm>
            <a:off x="6516688" y="2276475"/>
            <a:ext cx="13684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b="1">
                <a:solidFill>
                  <a:srgbClr val="FF3300"/>
                </a:solidFill>
                <a:latin typeface="Freestyle Script" pitchFamily="66" charset="0"/>
              </a:rPr>
              <a:t>,Scientists 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95288" y="4581525"/>
            <a:ext cx="8208962" cy="138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800" b="1"/>
              <a:t>Arduino is a tool for making computers that can sense and control more of the physical world than your desktop computer</a:t>
            </a:r>
            <a:r>
              <a:rPr lang="en-US" sz="2800"/>
              <a:t>.</a:t>
            </a:r>
          </a:p>
        </p:txBody>
      </p:sp>
      <p:cxnSp>
        <p:nvCxnSpPr>
          <p:cNvPr id="15368" name="Straight Connector 6"/>
          <p:cNvCxnSpPr>
            <a:cxnSpLocks noChangeShapeType="1"/>
          </p:cNvCxnSpPr>
          <p:nvPr/>
        </p:nvCxnSpPr>
        <p:spPr bwMode="auto">
          <a:xfrm>
            <a:off x="2627313" y="2593975"/>
            <a:ext cx="1439862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15369" name="Straight Connector 13"/>
          <p:cNvCxnSpPr>
            <a:cxnSpLocks noChangeShapeType="1"/>
          </p:cNvCxnSpPr>
          <p:nvPr/>
        </p:nvCxnSpPr>
        <p:spPr bwMode="auto">
          <a:xfrm>
            <a:off x="4614863" y="2565400"/>
            <a:ext cx="1439862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rduinoArch1-90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52600" y="2362200"/>
            <a:ext cx="5670550" cy="437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7" name="Rectangle 2"/>
          <p:cNvSpPr>
            <a:spLocks noGrp="1" noChangeArrowheads="1"/>
          </p:cNvSpPr>
          <p:nvPr>
            <p:ph idx="1"/>
          </p:nvPr>
        </p:nvSpPr>
        <p:spPr>
          <a:xfrm>
            <a:off x="304800" y="990600"/>
            <a:ext cx="8507412" cy="4525962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4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Microcontroller (Single board)</a:t>
            </a: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4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Computer: core processor, memory, clock generator,  programmable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Input/Output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peripherals</a:t>
            </a: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4"/>
              </a:buBlip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4445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b="1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What is Arduino?</a:t>
            </a:r>
          </a:p>
        </p:txBody>
      </p:sp>
      <p:sp>
        <p:nvSpPr>
          <p:cNvPr id="2" name="Cloud 1"/>
          <p:cNvSpPr/>
          <p:nvPr/>
        </p:nvSpPr>
        <p:spPr>
          <a:xfrm>
            <a:off x="1501775" y="2362200"/>
            <a:ext cx="6172200" cy="4876800"/>
          </a:xfrm>
          <a:prstGeom prst="cloud">
            <a:avLst/>
          </a:prstGeom>
          <a:solidFill>
            <a:schemeClr val="accent1">
              <a:alpha val="8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 smtClean="0"/>
              <a:t>Internet Of Things</a:t>
            </a:r>
            <a:endParaRPr 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idx="1"/>
          </p:nvPr>
        </p:nvSpPr>
        <p:spPr>
          <a:xfrm>
            <a:off x="0" y="960438"/>
            <a:ext cx="8507412" cy="4525962"/>
          </a:xfrm>
        </p:spPr>
        <p:txBody>
          <a:bodyPr/>
          <a:lstStyle/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cs typeface="Arial" charset="0"/>
                <a:hlinkClick r:id="rId3"/>
              </a:rPr>
              <a:t>Arduino monitored High Altitude Balloon</a:t>
            </a:r>
            <a:endParaRPr lang="en-US" dirty="0" smtClean="0">
              <a:cs typeface="Arial" charset="0"/>
            </a:endParaRP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0"/>
            <a:ext cx="8229600" cy="1143000"/>
          </a:xfrm>
          <a:noFill/>
        </p:spPr>
        <p:txBody>
          <a:bodyPr/>
          <a:lstStyle/>
          <a:p>
            <a:pPr eaLnBrk="1" hangingPunct="1"/>
            <a:endParaRPr lang="en-US" dirty="0" smtClean="0">
              <a:solidFill>
                <a:srgbClr val="0066FF"/>
              </a:solidFill>
              <a:cs typeface="Times New Roman" pitchFamily="18" charset="0"/>
            </a:endParaRPr>
          </a:p>
        </p:txBody>
      </p:sp>
      <p:pic>
        <p:nvPicPr>
          <p:cNvPr id="20484" name="Picture 7" descr="cropped-actarus_logo_bi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627313" y="1576387"/>
            <a:ext cx="6070600" cy="192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5" name="Picture 11" descr="ivp478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34088" y="3660775"/>
            <a:ext cx="2663825" cy="266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6" name="Picture 13" descr="ivp4799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84213" y="3429000"/>
            <a:ext cx="3779837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1125538"/>
            <a:ext cx="8507412" cy="4525962"/>
          </a:xfrm>
        </p:spPr>
        <p:txBody>
          <a:bodyPr/>
          <a:lstStyle/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b="1" smtClean="0">
                <a:cs typeface="Arial" charset="0"/>
                <a:hlinkClick r:id="rId3"/>
              </a:rPr>
              <a:t>Speech-Controlled Arduino Robot</a:t>
            </a:r>
            <a:endParaRPr lang="en-US" b="1" smtClean="0">
              <a:cs typeface="Arial" charset="0"/>
            </a:endParaRPr>
          </a:p>
        </p:txBody>
      </p:sp>
      <p:sp>
        <p:nvSpPr>
          <p:cNvPr id="19458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44450"/>
            <a:ext cx="8229600" cy="1143000"/>
          </a:xfrm>
          <a:noFill/>
        </p:spPr>
        <p:txBody>
          <a:bodyPr/>
          <a:lstStyle/>
          <a:p>
            <a:pPr eaLnBrk="1" hangingPunct="1"/>
            <a:endParaRPr lang="en-US" smtClean="0">
              <a:solidFill>
                <a:srgbClr val="0066FF"/>
              </a:solidFill>
              <a:cs typeface="Times New Roman" pitchFamily="18" charset="0"/>
            </a:endParaRPr>
          </a:p>
        </p:txBody>
      </p:sp>
      <p:pic>
        <p:nvPicPr>
          <p:cNvPr id="19460" name="Picture 7" descr="Speech Controlled Arduino Robot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198813" y="1754188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1125538"/>
            <a:ext cx="8507412" cy="4525962"/>
          </a:xfrm>
        </p:spPr>
        <p:txBody>
          <a:bodyPr/>
          <a:lstStyle/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mtClean="0">
                <a:cs typeface="Courier New" pitchFamily="49" charset="0"/>
                <a:hlinkClick r:id="rId3"/>
              </a:rPr>
              <a:t>Smart nest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endParaRPr lang="en-US" smtClean="0">
              <a:cs typeface="Courier New" pitchFamily="49" charset="0"/>
            </a:endParaRP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44450"/>
            <a:ext cx="8229600" cy="1143000"/>
          </a:xfrm>
          <a:noFill/>
        </p:spPr>
        <p:txBody>
          <a:bodyPr/>
          <a:lstStyle/>
          <a:p>
            <a:pPr eaLnBrk="1" hangingPunct="1"/>
            <a:endParaRPr lang="en-US" smtClean="0">
              <a:solidFill>
                <a:srgbClr val="0066FF"/>
              </a:solidFill>
              <a:cs typeface="Times New Roman" pitchFamily="18" charset="0"/>
            </a:endParaRPr>
          </a:p>
        </p:txBody>
      </p:sp>
      <p:pic>
        <p:nvPicPr>
          <p:cNvPr id="18436" name="Picture 6" descr="http://blog.arduino.cc/wp-content/uploads/2013/06/Horus_project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25763" y="1196975"/>
            <a:ext cx="5976937" cy="490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7" name="Picture 8" descr="horus-ebd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0825" y="2997200"/>
            <a:ext cx="2663825" cy="177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8" name="Rectangle 9"/>
          <p:cNvSpPr>
            <a:spLocks noChangeArrowheads="1"/>
          </p:cNvSpPr>
          <p:nvPr/>
        </p:nvSpPr>
        <p:spPr bwMode="auto">
          <a:xfrm>
            <a:off x="395288" y="1125538"/>
            <a:ext cx="8507412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3200">
                <a:latin typeface="Calibri" pitchFamily="34" charset="0"/>
                <a:cs typeface="Courier New" pitchFamily="49" charset="0"/>
                <a:hlinkClick r:id="rId3"/>
              </a:rPr>
              <a:t>Smart nest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endParaRPr lang="en-US" sz="2800">
              <a:latin typeface="Calibri" pitchFamily="34" charset="0"/>
              <a:cs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741</Words>
  <Application>Microsoft Office PowerPoint</Application>
  <PresentationFormat>On-screen Show (4:3)</PresentationFormat>
  <Paragraphs>187</Paragraphs>
  <Slides>25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Courier New</vt:lpstr>
      <vt:lpstr>Freestyle Script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Session #1:</vt:lpstr>
      <vt:lpstr>What is Arduino?</vt:lpstr>
      <vt:lpstr>What is Arduino?</vt:lpstr>
      <vt:lpstr>PowerPoint Presentation</vt:lpstr>
      <vt:lpstr>PowerPoint Presentation</vt:lpstr>
      <vt:lpstr>PowerPoint Presentation</vt:lpstr>
      <vt:lpstr>PowerPoint Presentation</vt:lpstr>
      <vt:lpstr>Advantages</vt:lpstr>
      <vt:lpstr>Brief history of Arduino</vt:lpstr>
      <vt:lpstr>Brief history of Arduino</vt:lpstr>
      <vt:lpstr>Brief history of Arduino</vt:lpstr>
      <vt:lpstr>Brief history of Arduino</vt:lpstr>
      <vt:lpstr>Arduino (Uno) Board Overview</vt:lpstr>
      <vt:lpstr>Arduino Board Overview (Uno)</vt:lpstr>
      <vt:lpstr>Shields and modules</vt:lpstr>
      <vt:lpstr>Shields and modules</vt:lpstr>
      <vt:lpstr>Shields and modules</vt:lpstr>
      <vt:lpstr>Meet the greater family</vt:lpstr>
      <vt:lpstr>PowerPoint Presentation</vt:lpstr>
      <vt:lpstr>PowerPoint Presentation</vt:lpstr>
      <vt:lpstr>Why Arduino?</vt:lpstr>
      <vt:lpstr>PowerPoint Presentation</vt:lpstr>
    </vt:vector>
  </TitlesOfParts>
  <Company>Imperial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Avi Braun</dc:creator>
  <cp:lastModifiedBy>Braun, Avi</cp:lastModifiedBy>
  <cp:revision>11</cp:revision>
  <dcterms:created xsi:type="dcterms:W3CDTF">2015-11-21T16:41:10Z</dcterms:created>
  <dcterms:modified xsi:type="dcterms:W3CDTF">2017-02-27T17:46:41Z</dcterms:modified>
</cp:coreProperties>
</file>

<file path=docProps/thumbnail.jpeg>
</file>